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08AD9-5172-421F-BB8E-2354C80B789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15543-1A66-4A88-8D56-903F837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0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F5899-32B1-450B-AA7E-F86901F150F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9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1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45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2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9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9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42EAB9-264D-48F6-B3A1-200717525B1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1032E4-D342-4A73-B0C4-CB7A2B0712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63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Julius Caesar</a:t>
            </a:r>
            <a:r>
              <a:rPr lang="en-US" dirty="0" smtClean="0"/>
              <a:t> Notes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0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copying the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Fold your paper into thirds. See picture below. You will end up with 6 boxes. Title the notes, “</a:t>
            </a:r>
            <a:r>
              <a:rPr lang="en-US" sz="2400" i="1" dirty="0"/>
              <a:t>Julius Caesar</a:t>
            </a:r>
            <a:r>
              <a:rPr lang="en-US" sz="2400" dirty="0"/>
              <a:t> </a:t>
            </a:r>
            <a:r>
              <a:rPr lang="en-US" sz="2400" dirty="0" smtClean="0"/>
              <a:t>notes.” Copy the information from this </a:t>
            </a:r>
            <a:r>
              <a:rPr lang="en-US" sz="2400" dirty="0" err="1"/>
              <a:t>P</a:t>
            </a:r>
            <a:r>
              <a:rPr lang="en-US" sz="2400" dirty="0" err="1" smtClean="0"/>
              <a:t>owerpoint</a:t>
            </a:r>
            <a:r>
              <a:rPr lang="en-US" sz="2400" dirty="0" smtClean="0"/>
              <a:t> in the boxes. Make sure to write the heading for EACH BOX!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201" y="3389297"/>
            <a:ext cx="473392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6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886794"/>
              </p:ext>
            </p:extLst>
          </p:nvPr>
        </p:nvGraphicFramePr>
        <p:xfrm>
          <a:off x="-1" y="0"/>
          <a:ext cx="12029704" cy="647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4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205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 TERMS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Roman Republic</a:t>
                      </a:r>
                    </a:p>
                    <a:p>
                      <a:r>
                        <a:rPr lang="en-US" sz="2400" dirty="0" smtClean="0"/>
                        <a:t>Senate</a:t>
                      </a:r>
                    </a:p>
                    <a:p>
                      <a:r>
                        <a:rPr lang="en-US" sz="2400" dirty="0" smtClean="0"/>
                        <a:t>Dictator</a:t>
                      </a:r>
                    </a:p>
                    <a:p>
                      <a:r>
                        <a:rPr lang="en-US" sz="2400" dirty="0" smtClean="0"/>
                        <a:t>Conspirators</a:t>
                      </a:r>
                    </a:p>
                    <a:p>
                      <a:r>
                        <a:rPr lang="en-US" sz="2400" dirty="0" smtClean="0"/>
                        <a:t>Idealistic</a:t>
                      </a:r>
                    </a:p>
                    <a:p>
                      <a:r>
                        <a:rPr lang="en-US" sz="2400" dirty="0" smtClean="0"/>
                        <a:t>Banished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Mob rule</a:t>
                      </a:r>
                    </a:p>
                    <a:p>
                      <a:r>
                        <a:rPr lang="en-US" sz="2400" baseline="0" dirty="0" smtClean="0"/>
                        <a:t>Populace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2. NOTES</a:t>
                      </a:r>
                      <a:r>
                        <a:rPr lang="en-US" b="0" baseline="0" dirty="0" smtClean="0"/>
                        <a:t> FOR SHAKESPEARE AND THE THEATER</a:t>
                      </a:r>
                      <a:endParaRPr lang="en-US" b="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-For 450 years before Julius Caesar,</a:t>
                      </a:r>
                      <a:r>
                        <a:rPr lang="en-US" baseline="0" dirty="0" smtClean="0"/>
                        <a:t> it had not been ruled by a single figure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-Caesar</a:t>
                      </a:r>
                      <a:r>
                        <a:rPr lang="en-US" baseline="0" dirty="0" smtClean="0"/>
                        <a:t> is assassinated 44 B.C. The play </a:t>
                      </a:r>
                      <a:r>
                        <a:rPr lang="en-US" i="1" baseline="0" dirty="0" smtClean="0"/>
                        <a:t>Julius </a:t>
                      </a:r>
                      <a:r>
                        <a:rPr lang="en-US" i="1" baseline="0" dirty="0" err="1" smtClean="0"/>
                        <a:t>Caeser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 is about the plot to assassinate him.</a:t>
                      </a:r>
                      <a:endParaRPr lang="en-US" baseline="0" dirty="0" smtClean="0"/>
                    </a:p>
                    <a:p>
                      <a:r>
                        <a:rPr lang="en-US" sz="1800" dirty="0" smtClean="0"/>
                        <a:t>- Shakespeare, author of </a:t>
                      </a:r>
                      <a:r>
                        <a:rPr lang="en-US" sz="1800" i="1" dirty="0" smtClean="0"/>
                        <a:t>Julius Caesar,</a:t>
                      </a:r>
                      <a:r>
                        <a:rPr lang="en-US" sz="1800" i="0" dirty="0" smtClean="0"/>
                        <a:t> </a:t>
                      </a:r>
                      <a:r>
                        <a:rPr lang="en-US" sz="1800" dirty="0" smtClean="0"/>
                        <a:t> is the most influential playwright</a:t>
                      </a:r>
                      <a:r>
                        <a:rPr lang="en-US" sz="1800" baseline="0" dirty="0" smtClean="0"/>
                        <a:t> of the English Renaissance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-In 1599 Shakespeare’s company built the Globe Theater</a:t>
                      </a:r>
                    </a:p>
                    <a:p>
                      <a:r>
                        <a:rPr lang="en-US" sz="1800" dirty="0" smtClean="0"/>
                        <a:t>-Elizabethan theater was hardly “realistic,” no scenery was used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3. CHARACTERS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dirty="0" smtClean="0"/>
                        <a:t>1. Julius</a:t>
                      </a:r>
                      <a:r>
                        <a:rPr lang="en-US" baseline="0" dirty="0" smtClean="0"/>
                        <a:t> Caesar (arrogant, successful general, ruler of Rome, removes people from office for opposing him)</a:t>
                      </a:r>
                    </a:p>
                    <a:p>
                      <a:r>
                        <a:rPr lang="en-US" baseline="0" dirty="0" smtClean="0"/>
                        <a:t>2. Brutus (of noble birth; good friend to Caesar; calls Caesar “ambitious” after his death; needs Cassius to win the Civil War)</a:t>
                      </a:r>
                    </a:p>
                    <a:p>
                      <a:r>
                        <a:rPr lang="en-US" baseline="0" dirty="0" smtClean="0"/>
                        <a:t>3. Cassius (co-conspirator with Brutus, resents Caesar's power)</a:t>
                      </a:r>
                    </a:p>
                    <a:p>
                      <a:r>
                        <a:rPr lang="en-US" baseline="0" dirty="0" smtClean="0"/>
                        <a:t>4. Mark Antony (enjoys life; is not seen as a threat to Caesar; speaks at Caesar's funeral and argues that Caesar was loyal to Rome; is loyal to Caesar)</a:t>
                      </a:r>
                      <a:endParaRPr lang="en-US" dirty="0" smtClean="0"/>
                    </a:p>
                    <a:p>
                      <a:endParaRPr lang="en-US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730" y="128017"/>
            <a:ext cx="9720072" cy="50260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Overlapping themes and terms for </a:t>
            </a:r>
            <a:r>
              <a:rPr lang="en-US" sz="1800" i="1" dirty="0" smtClean="0"/>
              <a:t>Antigone</a:t>
            </a:r>
            <a:r>
              <a:rPr lang="en-US" sz="1800" dirty="0" smtClean="0"/>
              <a:t> and </a:t>
            </a:r>
            <a:r>
              <a:rPr lang="en-US" sz="1800" i="1" dirty="0" smtClean="0"/>
              <a:t>Julius Caesar 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62605" y="630622"/>
            <a:ext cx="5849007" cy="5060732"/>
          </a:xfrm>
        </p:spPr>
        <p:txBody>
          <a:bodyPr>
            <a:noAutofit/>
          </a:bodyPr>
          <a:lstStyle/>
          <a:p>
            <a:r>
              <a:rPr lang="en-US" sz="1800" dirty="0" smtClean="0"/>
              <a:t>4. THEMES </a:t>
            </a:r>
            <a:endParaRPr lang="en-US" sz="1800" dirty="0"/>
          </a:p>
          <a:p>
            <a:r>
              <a:rPr lang="en-US" sz="1800" u="sng" dirty="0"/>
              <a:t>1. External vs Internal conflict </a:t>
            </a:r>
          </a:p>
          <a:p>
            <a:r>
              <a:rPr lang="en-US" sz="1800" dirty="0"/>
              <a:t>Example in </a:t>
            </a:r>
            <a:r>
              <a:rPr lang="en-US" sz="1800" i="1" dirty="0"/>
              <a:t>Antigone:</a:t>
            </a:r>
            <a:r>
              <a:rPr lang="en-US" sz="1800" dirty="0"/>
              <a:t> Antigone’s conflict with </a:t>
            </a:r>
            <a:r>
              <a:rPr lang="en-US" sz="1800" dirty="0" smtClean="0"/>
              <a:t>Creon is external, </a:t>
            </a:r>
            <a:r>
              <a:rPr lang="en-US" sz="1800" dirty="0"/>
              <a:t>Antigone’s choice to commit suicide (internal)</a:t>
            </a:r>
          </a:p>
          <a:p>
            <a:r>
              <a:rPr lang="en-US" sz="1800" dirty="0"/>
              <a:t>In </a:t>
            </a:r>
            <a:r>
              <a:rPr lang="en-US" sz="1800" i="1" dirty="0"/>
              <a:t>Julius Caesar-</a:t>
            </a:r>
            <a:r>
              <a:rPr lang="en-US" sz="1800" dirty="0"/>
              <a:t> Senators killing Caesar (external), Brutus’ </a:t>
            </a:r>
            <a:r>
              <a:rPr lang="en-US" sz="1800" dirty="0" smtClean="0"/>
              <a:t>chooses to be part of the conspiracy (internal</a:t>
            </a:r>
            <a:r>
              <a:rPr lang="en-US" sz="1800" dirty="0"/>
              <a:t>)</a:t>
            </a:r>
          </a:p>
          <a:p>
            <a:r>
              <a:rPr lang="en-US" sz="1800" u="sng" dirty="0"/>
              <a:t>2. Fate vs Free will</a:t>
            </a:r>
          </a:p>
          <a:p>
            <a:r>
              <a:rPr lang="en-US" sz="1800" i="1" dirty="0"/>
              <a:t>Antigone</a:t>
            </a:r>
            <a:r>
              <a:rPr lang="en-US" sz="1800" dirty="0"/>
              <a:t>: Oedipus’ curse vs the choices the characters make</a:t>
            </a:r>
          </a:p>
          <a:p>
            <a:r>
              <a:rPr lang="en-US" sz="1800" i="1" dirty="0"/>
              <a:t>Julius Caesar: </a:t>
            </a:r>
            <a:r>
              <a:rPr lang="en-US" sz="1800" dirty="0"/>
              <a:t>Cassius says they are “masters of their fate,” but their lives end differently than they planned</a:t>
            </a:r>
          </a:p>
          <a:p>
            <a:r>
              <a:rPr lang="en-US" sz="1800" u="sng" dirty="0" smtClean="0"/>
              <a:t>3. Law and Order</a:t>
            </a:r>
          </a:p>
          <a:p>
            <a:r>
              <a:rPr lang="en-US" sz="1800" i="1" dirty="0" smtClean="0"/>
              <a:t>Antigone:</a:t>
            </a:r>
            <a:r>
              <a:rPr lang="en-US" sz="1800" dirty="0" smtClean="0"/>
              <a:t> Creon’s argument that without law there is anarchy. Laws protect the citizens, the gods, etc.</a:t>
            </a:r>
          </a:p>
          <a:p>
            <a:r>
              <a:rPr lang="en-US" sz="1800" dirty="0" smtClean="0"/>
              <a:t>Julius </a:t>
            </a:r>
            <a:r>
              <a:rPr lang="en-US" sz="1800" dirty="0" err="1" smtClean="0"/>
              <a:t>Casear</a:t>
            </a:r>
            <a:r>
              <a:rPr lang="en-US" sz="1800" dirty="0" smtClean="0"/>
              <a:t>: The conspirators belief that a ruler who is </a:t>
            </a:r>
            <a:r>
              <a:rPr lang="en-US" sz="1800" i="1" dirty="0" smtClean="0"/>
              <a:t>too ambitious</a:t>
            </a:r>
            <a:r>
              <a:rPr lang="en-US" sz="1800" dirty="0" smtClean="0"/>
              <a:t> is a danger to the law (democracy) or Rome. 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11159" y="835574"/>
            <a:ext cx="4808481" cy="5473787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5. TERMS</a:t>
            </a:r>
          </a:p>
          <a:p>
            <a:r>
              <a:rPr lang="en-US" sz="2600" u="sng" dirty="0" smtClean="0"/>
              <a:t>Paradox</a:t>
            </a:r>
            <a:r>
              <a:rPr lang="en-US" sz="2600" dirty="0" smtClean="0"/>
              <a:t>- </a:t>
            </a:r>
            <a:r>
              <a:rPr lang="en-US" sz="2600" i="1" dirty="0" smtClean="0"/>
              <a:t>Antigone-</a:t>
            </a:r>
            <a:r>
              <a:rPr lang="en-US" sz="2600" dirty="0" smtClean="0"/>
              <a:t> “dusty joy of battle”</a:t>
            </a:r>
          </a:p>
          <a:p>
            <a:r>
              <a:rPr lang="en-US" sz="2600" i="1" dirty="0" smtClean="0"/>
              <a:t>Julius Cesar- </a:t>
            </a:r>
            <a:r>
              <a:rPr lang="en-US" sz="2600" dirty="0" smtClean="0"/>
              <a:t>“cowards may die many times before their deaths” </a:t>
            </a:r>
          </a:p>
          <a:p>
            <a:r>
              <a:rPr lang="en-US" sz="2600" u="sng" dirty="0" smtClean="0"/>
              <a:t>Tragedy- </a:t>
            </a:r>
            <a:r>
              <a:rPr lang="en-US" sz="2600" i="1" dirty="0" smtClean="0"/>
              <a:t>Antigone</a:t>
            </a:r>
            <a:r>
              <a:rPr lang="en-US" sz="2600" dirty="0" smtClean="0"/>
              <a:t>-</a:t>
            </a:r>
            <a:r>
              <a:rPr lang="en-US" sz="2600" i="1" dirty="0" smtClean="0"/>
              <a:t> </a:t>
            </a:r>
            <a:r>
              <a:rPr lang="en-US" sz="2600" dirty="0" smtClean="0"/>
              <a:t>Creon suffers because of the deaths of Antigone, </a:t>
            </a:r>
            <a:r>
              <a:rPr lang="en-US" sz="2600" dirty="0" err="1" smtClean="0"/>
              <a:t>Haemon</a:t>
            </a:r>
            <a:r>
              <a:rPr lang="en-US" sz="2600" dirty="0" smtClean="0"/>
              <a:t>, and Eurydice</a:t>
            </a:r>
          </a:p>
          <a:p>
            <a:r>
              <a:rPr lang="en-US" sz="2600" i="1" dirty="0" smtClean="0"/>
              <a:t>Julius Cesar- </a:t>
            </a:r>
            <a:r>
              <a:rPr lang="en-US" sz="2600" dirty="0" smtClean="0"/>
              <a:t>suffering of Brutus and Cassius after their part in the assassination and their deaths</a:t>
            </a:r>
          </a:p>
          <a:p>
            <a:r>
              <a:rPr lang="en-US" sz="2400" u="sng" dirty="0"/>
              <a:t>Situational Irony</a:t>
            </a:r>
          </a:p>
          <a:p>
            <a:r>
              <a:rPr lang="en-US" sz="2400" i="1" dirty="0"/>
              <a:t>Antigone</a:t>
            </a:r>
            <a:r>
              <a:rPr lang="en-US" sz="2400" dirty="0"/>
              <a:t>: Crowd in Thebes is expecting the person who defied Creon’s law to be a man, in comes Antigone</a:t>
            </a:r>
          </a:p>
          <a:p>
            <a:r>
              <a:rPr lang="en-US" sz="2400" i="1" dirty="0"/>
              <a:t>Julius Caesar: </a:t>
            </a:r>
            <a:r>
              <a:rPr lang="en-US" sz="2400"/>
              <a:t>After </a:t>
            </a:r>
            <a:r>
              <a:rPr lang="en-US" sz="2400" smtClean="0"/>
              <a:t>Caesar’s </a:t>
            </a:r>
            <a:r>
              <a:rPr lang="en-US" sz="2400" dirty="0"/>
              <a:t>assassination, the crowd sides with whomever is speaking. </a:t>
            </a:r>
            <a:endParaRPr lang="en-US" sz="2400" i="1" dirty="0"/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235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Box 6 will be completed during the readings of </a:t>
            </a:r>
            <a:r>
              <a:rPr lang="en-US" sz="2800" i="1" dirty="0" smtClean="0"/>
              <a:t>Julius Caesar.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Questions/Annotations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8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</TotalTime>
  <Words>450</Words>
  <Application>Microsoft Office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Julius Caesar Notes</vt:lpstr>
      <vt:lpstr>Instructions for copying the notes</vt:lpstr>
      <vt:lpstr>PowerPoint Presentation</vt:lpstr>
      <vt:lpstr>Overlapping themes and terms for Antigone and Julius Caesar </vt:lpstr>
      <vt:lpstr>Box 6 will be completed during the readings of Julius Caesar. </vt:lpstr>
    </vt:vector>
  </TitlesOfParts>
  <Company>DCSS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Caesar Background Notes</dc:title>
  <dc:creator>Alicia Hembree</dc:creator>
  <cp:lastModifiedBy>Alicia Hembree</cp:lastModifiedBy>
  <cp:revision>8</cp:revision>
  <dcterms:created xsi:type="dcterms:W3CDTF">2016-11-29T20:14:16Z</dcterms:created>
  <dcterms:modified xsi:type="dcterms:W3CDTF">2017-10-25T17:29:15Z</dcterms:modified>
</cp:coreProperties>
</file>