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3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7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3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6F2B-576D-4E96-92DB-D2C5608A297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80F9D-2401-4B1A-B2C5-BC5B7ABDB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8731" y="346842"/>
            <a:ext cx="11272345" cy="4099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Literature and Composition Unit 2 (October 12 – Christmas Break)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8504" y="756747"/>
            <a:ext cx="3578772" cy="524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*Roughly 7 class meetings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Standards: RL1-10; RI3; W1-6; 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Texts</a:t>
            </a:r>
            <a:r>
              <a:rPr lang="en-US" sz="1400" dirty="0" smtClean="0">
                <a:solidFill>
                  <a:schemeClr val="tx1"/>
                </a:solidFill>
              </a:rPr>
              <a:t>: The </a:t>
            </a:r>
            <a:r>
              <a:rPr lang="en-US" sz="1400" i="1" dirty="0" smtClean="0">
                <a:solidFill>
                  <a:schemeClr val="tx1"/>
                </a:solidFill>
              </a:rPr>
              <a:t>Oedipus Trilogy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Primary text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i="1" dirty="0" smtClean="0">
                <a:solidFill>
                  <a:schemeClr val="tx1"/>
                </a:solidFill>
              </a:rPr>
              <a:t>Antigone</a:t>
            </a:r>
          </a:p>
          <a:p>
            <a:r>
              <a:rPr lang="en-US" sz="1400" b="1" i="1" dirty="0" smtClean="0">
                <a:solidFill>
                  <a:schemeClr val="tx1"/>
                </a:solidFill>
              </a:rPr>
              <a:t>Key themes</a:t>
            </a:r>
            <a:r>
              <a:rPr lang="en-US" sz="1400" i="1" dirty="0" smtClean="0">
                <a:solidFill>
                  <a:schemeClr val="tx1"/>
                </a:solidFill>
              </a:rPr>
              <a:t>: fate vs free will, law and order</a:t>
            </a:r>
            <a:r>
              <a:rPr lang="en-US" sz="1400" i="1" dirty="0">
                <a:solidFill>
                  <a:schemeClr val="tx1"/>
                </a:solidFill>
              </a:rPr>
              <a:t>,</a:t>
            </a:r>
            <a:r>
              <a:rPr lang="en-US" sz="1400" i="1" dirty="0" smtClean="0">
                <a:solidFill>
                  <a:schemeClr val="tx1"/>
                </a:solidFill>
              </a:rPr>
              <a:t> mortality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Activities: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Notes for Greek tragedy and </a:t>
            </a:r>
            <a:r>
              <a:rPr lang="en-US" sz="1400" i="1" dirty="0" smtClean="0">
                <a:solidFill>
                  <a:schemeClr val="tx1"/>
                </a:solidFill>
              </a:rPr>
              <a:t>Oedipus Trilogy </a:t>
            </a:r>
            <a:endParaRPr lang="en-US" sz="1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Video for </a:t>
            </a:r>
            <a:r>
              <a:rPr lang="en-US" sz="1400" i="1" dirty="0" smtClean="0">
                <a:solidFill>
                  <a:schemeClr val="tx1"/>
                </a:solidFill>
              </a:rPr>
              <a:t>Oedipus the King</a:t>
            </a:r>
            <a:r>
              <a:rPr lang="en-US" sz="1400" dirty="0" smtClean="0">
                <a:solidFill>
                  <a:schemeClr val="tx1"/>
                </a:solidFill>
              </a:rPr>
              <a:t> with graphic organizer (theme of </a:t>
            </a:r>
            <a:r>
              <a:rPr lang="en-US" sz="1400" i="1" dirty="0" smtClean="0">
                <a:solidFill>
                  <a:schemeClr val="tx1"/>
                </a:solidFill>
              </a:rPr>
              <a:t>mortality, </a:t>
            </a:r>
            <a:r>
              <a:rPr lang="en-US" sz="1400" dirty="0" smtClean="0">
                <a:solidFill>
                  <a:schemeClr val="tx1"/>
                </a:solidFill>
              </a:rPr>
              <a:t>literary terms and reading comprehension)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Summary of </a:t>
            </a:r>
            <a:r>
              <a:rPr lang="en-US" sz="1400" i="1" dirty="0" smtClean="0">
                <a:solidFill>
                  <a:schemeClr val="tx1"/>
                </a:solidFill>
              </a:rPr>
              <a:t>Oedipus at </a:t>
            </a:r>
            <a:r>
              <a:rPr lang="en-US" sz="1400" i="1" dirty="0" err="1" smtClean="0">
                <a:solidFill>
                  <a:schemeClr val="tx1"/>
                </a:solidFill>
              </a:rPr>
              <a:t>Colonus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Introduction of </a:t>
            </a:r>
            <a:r>
              <a:rPr lang="en-US" sz="1400" i="1" dirty="0" smtClean="0">
                <a:solidFill>
                  <a:schemeClr val="tx1"/>
                </a:solidFill>
              </a:rPr>
              <a:t>Antigone</a:t>
            </a:r>
            <a:r>
              <a:rPr lang="en-US" sz="1400" dirty="0" smtClean="0">
                <a:solidFill>
                  <a:schemeClr val="tx1"/>
                </a:solidFill>
              </a:rPr>
              <a:t> and concepts of </a:t>
            </a:r>
            <a:r>
              <a:rPr lang="en-US" sz="1400" i="1" dirty="0" smtClean="0">
                <a:solidFill>
                  <a:schemeClr val="tx1"/>
                </a:solidFill>
              </a:rPr>
              <a:t>fate vs free will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i="1" dirty="0" smtClean="0">
                <a:solidFill>
                  <a:schemeClr val="tx1"/>
                </a:solidFill>
              </a:rPr>
              <a:t>law and order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Readings of </a:t>
            </a:r>
            <a:r>
              <a:rPr lang="en-US" sz="1400" i="1" dirty="0" smtClean="0">
                <a:solidFill>
                  <a:schemeClr val="tx1"/>
                </a:solidFill>
              </a:rPr>
              <a:t>Antigone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Graphic organizer for characters in the tragedy.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Reading of non-fiction article (synthesis)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Essay or constructed response test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i="1" dirty="0" smtClean="0">
                <a:solidFill>
                  <a:schemeClr val="tx1"/>
                </a:solidFill>
              </a:rPr>
              <a:t>*activities are not limited to what is listed above, this list is to be considered as a basic outline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67049" y="756747"/>
            <a:ext cx="5060730" cy="524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*Roughly 13 class meetings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Standards: RL1, 2, 3, 10; W1-6; L 1-4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Primary text: </a:t>
            </a:r>
            <a:r>
              <a:rPr lang="en-US" sz="1400" i="1" dirty="0" smtClean="0">
                <a:solidFill>
                  <a:schemeClr val="tx1"/>
                </a:solidFill>
              </a:rPr>
              <a:t>Julius </a:t>
            </a:r>
            <a:r>
              <a:rPr lang="en-US" sz="1400" i="1" dirty="0" err="1" smtClean="0">
                <a:solidFill>
                  <a:schemeClr val="tx1"/>
                </a:solidFill>
              </a:rPr>
              <a:t>Ceasar</a:t>
            </a:r>
            <a:endParaRPr lang="en-US" sz="1400" i="1" dirty="0" smtClean="0">
              <a:solidFill>
                <a:schemeClr val="tx1"/>
              </a:solidFill>
            </a:endParaRPr>
          </a:p>
          <a:p>
            <a:r>
              <a:rPr lang="en-US" sz="1400" b="1" i="1" dirty="0" smtClean="0">
                <a:solidFill>
                  <a:schemeClr val="tx1"/>
                </a:solidFill>
              </a:rPr>
              <a:t>Key themes: </a:t>
            </a:r>
            <a:r>
              <a:rPr lang="en-US" sz="1400" i="1" dirty="0" smtClean="0">
                <a:solidFill>
                  <a:schemeClr val="tx1"/>
                </a:solidFill>
              </a:rPr>
              <a:t>law and order, ambition, conflict – man vs man, man vs society, man vs himself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Activities: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Notes for Shakespearean tragedy and </a:t>
            </a:r>
            <a:r>
              <a:rPr lang="en-US" sz="1400" i="1" dirty="0" smtClean="0">
                <a:solidFill>
                  <a:schemeClr val="tx1"/>
                </a:solidFill>
              </a:rPr>
              <a:t>Julius Caesar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Video for understanding Shakespeare 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Readings of </a:t>
            </a:r>
            <a:r>
              <a:rPr lang="en-US" sz="1400" i="1" dirty="0" smtClean="0">
                <a:solidFill>
                  <a:schemeClr val="tx1"/>
                </a:solidFill>
              </a:rPr>
              <a:t>Julius Caesar.</a:t>
            </a:r>
            <a:r>
              <a:rPr lang="en-US" sz="1400" dirty="0" smtClean="0">
                <a:solidFill>
                  <a:schemeClr val="tx1"/>
                </a:solidFill>
              </a:rPr>
              <a:t> Graphic organizers provided to aid  comprehension of difficult terms/concepts/etc.</a:t>
            </a:r>
            <a:endParaRPr lang="en-US" sz="1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Viewing of the play and reading comprehension questions for Acts I – V. 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Argumentative writing task (either “Write Your Own Tragedy”  or Socratic Seminar) Study guide for Unit 2 Exam. 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Study guide for Unit 2 Exam 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i="1" dirty="0" smtClean="0">
                <a:solidFill>
                  <a:schemeClr val="tx1"/>
                </a:solidFill>
              </a:rPr>
              <a:t>*activities are not limited to what is listed above, this list is to be considered as a basic outline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64261" y="756746"/>
            <a:ext cx="2096815" cy="52341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*Roughly 2 class meetings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Unit 2 Exam-</a:t>
            </a:r>
            <a:r>
              <a:rPr lang="en-US" sz="1400" dirty="0" smtClean="0">
                <a:solidFill>
                  <a:schemeClr val="tx1"/>
                </a:solidFill>
              </a:rPr>
              <a:t>Unit exams are cumulative and consists of 35-40 multiple choice questions and 2-3 constructed responses representative of the standards covered in the unit.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CDA 2-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Per county policy, students in all schools take Common District Assessments that are created at the county-level.  These assessments are skills based and similar in format to EOCs. CDAs are </a:t>
            </a:r>
            <a:r>
              <a:rPr lang="en-US" sz="1400" smtClean="0">
                <a:solidFill>
                  <a:schemeClr val="tx1"/>
                </a:solidFill>
              </a:rPr>
              <a:t>typically </a:t>
            </a:r>
            <a:r>
              <a:rPr lang="en-US" sz="1400" smtClean="0">
                <a:solidFill>
                  <a:schemeClr val="tx1"/>
                </a:solidFill>
              </a:rPr>
              <a:t>15 </a:t>
            </a:r>
            <a:r>
              <a:rPr lang="en-US" sz="1400" dirty="0" smtClean="0">
                <a:solidFill>
                  <a:schemeClr val="tx1"/>
                </a:solidFill>
              </a:rPr>
              <a:t>multiple choice questions and 2 constructed responses.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504" y="5990897"/>
            <a:ext cx="11122572" cy="6463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Unit 2 Vocabulary: drama, paradox, tragedy, tragic hero, tragic flaw, hubris, </a:t>
            </a:r>
            <a:r>
              <a:rPr lang="en-US" sz="1200" dirty="0" err="1" smtClean="0">
                <a:solidFill>
                  <a:schemeClr val="tx1"/>
                </a:solidFill>
              </a:rPr>
              <a:t>peripeteia</a:t>
            </a:r>
            <a:r>
              <a:rPr lang="en-US" sz="1200" dirty="0" smtClean="0">
                <a:solidFill>
                  <a:schemeClr val="tx1"/>
                </a:solidFill>
              </a:rPr>
              <a:t>, foreshadowing, catharsis, tension, conflict, verbal irony, situational irony, dramatic irony, </a:t>
            </a:r>
            <a:r>
              <a:rPr lang="en-US" sz="1200" dirty="0" err="1" smtClean="0">
                <a:solidFill>
                  <a:schemeClr val="tx1"/>
                </a:solidFill>
              </a:rPr>
              <a:t>anagnorisis</a:t>
            </a:r>
            <a:r>
              <a:rPr lang="en-US" sz="1200" dirty="0" smtClean="0">
                <a:solidFill>
                  <a:schemeClr val="tx1"/>
                </a:solidFill>
              </a:rPr>
              <a:t>, dialogue, monologue, chorus, act, scene, soliloquy, paradox, catastrophe, foil, crisis, pun, aside, alliteration, climax, symbolism, allusion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*There will be 3 vocabulary quizzes during the unit. Students copy 2 words per class meeting. Students will take a quiz the class meeting </a:t>
            </a:r>
            <a:r>
              <a:rPr lang="en-US" sz="1200" b="1" i="1" dirty="0" smtClean="0">
                <a:solidFill>
                  <a:schemeClr val="tx1"/>
                </a:solidFill>
              </a:rPr>
              <a:t>after</a:t>
            </a:r>
            <a:r>
              <a:rPr lang="en-US" sz="1200" b="1" dirty="0" smtClean="0">
                <a:solidFill>
                  <a:schemeClr val="tx1"/>
                </a:solidFill>
              </a:rPr>
              <a:t> the copy 10 </a:t>
            </a:r>
            <a:r>
              <a:rPr lang="en-US" sz="1200" b="1" dirty="0" err="1" smtClean="0">
                <a:solidFill>
                  <a:schemeClr val="tx1"/>
                </a:solidFill>
              </a:rPr>
              <a:t>words.</a:t>
            </a:r>
            <a:r>
              <a:rPr lang="en-US" sz="1200" dirty="0" err="1" smtClean="0"/>
              <a:t>ary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33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Hembree</dc:creator>
  <cp:lastModifiedBy>Alicia Hembree</cp:lastModifiedBy>
  <cp:revision>8</cp:revision>
  <dcterms:created xsi:type="dcterms:W3CDTF">2017-10-05T14:36:42Z</dcterms:created>
  <dcterms:modified xsi:type="dcterms:W3CDTF">2017-10-05T17:52:39Z</dcterms:modified>
</cp:coreProperties>
</file>