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9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5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3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2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4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9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9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2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5D47-2D37-4ED1-A90A-9F56A8F4DAA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58B8-82C9-478F-B3D1-5E18E725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7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30178"/>
              </p:ext>
            </p:extLst>
          </p:nvPr>
        </p:nvGraphicFramePr>
        <p:xfrm>
          <a:off x="173421" y="364867"/>
          <a:ext cx="11792607" cy="6319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896">
                  <a:extLst>
                    <a:ext uri="{9D8B030D-6E8A-4147-A177-3AD203B41FA5}">
                      <a16:colId xmlns:a16="http://schemas.microsoft.com/office/drawing/2014/main" val="786619530"/>
                    </a:ext>
                  </a:extLst>
                </a:gridCol>
                <a:gridCol w="3957145">
                  <a:extLst>
                    <a:ext uri="{9D8B030D-6E8A-4147-A177-3AD203B41FA5}">
                      <a16:colId xmlns:a16="http://schemas.microsoft.com/office/drawing/2014/main" val="2713258332"/>
                    </a:ext>
                  </a:extLst>
                </a:gridCol>
                <a:gridCol w="2065283">
                  <a:extLst>
                    <a:ext uri="{9D8B030D-6E8A-4147-A177-3AD203B41FA5}">
                      <a16:colId xmlns:a16="http://schemas.microsoft.com/office/drawing/2014/main" val="3004802515"/>
                    </a:ext>
                  </a:extLst>
                </a:gridCol>
                <a:gridCol w="2065283">
                  <a:extLst>
                    <a:ext uri="{9D8B030D-6E8A-4147-A177-3AD203B41FA5}">
                      <a16:colId xmlns:a16="http://schemas.microsoft.com/office/drawing/2014/main" val="1011711319"/>
                    </a:ext>
                  </a:extLst>
                </a:gridCol>
              </a:tblGrid>
              <a:tr h="70307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1.Argument –a cl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aim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made when writing or speaking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backed up with evidence that supports the idea</a:t>
                      </a:r>
                      <a:r>
                        <a:rPr lang="en-US" sz="12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777163"/>
                  </a:ext>
                </a:extLst>
              </a:tr>
              <a:tr h="78183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Atmosphere-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feeling, emotion, or mood a writer conveys to a reader through the description of setting and objects.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802760"/>
                  </a:ext>
                </a:extLst>
              </a:tr>
              <a:tr h="56483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Audience-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spectators, listeners, and intended readers of a writing, performance, or speech.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24761"/>
                  </a:ext>
                </a:extLst>
              </a:tr>
              <a:tr h="63185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Author’s purpose-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intent for writing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- to persuade, to inform, to entertain, or to explain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944225"/>
                  </a:ext>
                </a:extLst>
              </a:tr>
              <a:tr h="65811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Brevity 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concise and exact use of words in writing or speech.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395994"/>
                  </a:ext>
                </a:extLst>
              </a:tr>
              <a:tr h="52174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Clarity-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quality of coherence and intelligibility.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87330"/>
                  </a:ext>
                </a:extLst>
              </a:tr>
              <a:tr h="64671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Concise 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giving a lot of information clearly and in a few words; brief but comprehensive.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213264"/>
                  </a:ext>
                </a:extLst>
              </a:tr>
              <a:tr h="6256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Diction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- t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choice and use of words and phrases in speech or writing.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291746"/>
                  </a:ext>
                </a:extLst>
              </a:tr>
              <a:tr h="52174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9.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Discourse 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written or spoken communication or debate.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821495"/>
                  </a:ext>
                </a:extLst>
              </a:tr>
              <a:tr h="66410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Entertain –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a piece of literature designed  to h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 the attention and interest of an audience, or gives pleasure and delight.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939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63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651777"/>
              </p:ext>
            </p:extLst>
          </p:nvPr>
        </p:nvGraphicFramePr>
        <p:xfrm>
          <a:off x="173421" y="157654"/>
          <a:ext cx="11792607" cy="656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6427">
                  <a:extLst>
                    <a:ext uri="{9D8B030D-6E8A-4147-A177-3AD203B41FA5}">
                      <a16:colId xmlns:a16="http://schemas.microsoft.com/office/drawing/2014/main" val="786619530"/>
                    </a:ext>
                  </a:extLst>
                </a:gridCol>
                <a:gridCol w="3822153">
                  <a:extLst>
                    <a:ext uri="{9D8B030D-6E8A-4147-A177-3AD203B41FA5}">
                      <a16:colId xmlns:a16="http://schemas.microsoft.com/office/drawing/2014/main" val="2713258332"/>
                    </a:ext>
                  </a:extLst>
                </a:gridCol>
                <a:gridCol w="2279102">
                  <a:extLst>
                    <a:ext uri="{9D8B030D-6E8A-4147-A177-3AD203B41FA5}">
                      <a16:colId xmlns:a16="http://schemas.microsoft.com/office/drawing/2014/main" val="3004802515"/>
                    </a:ext>
                  </a:extLst>
                </a:gridCol>
                <a:gridCol w="1954925">
                  <a:extLst>
                    <a:ext uri="{9D8B030D-6E8A-4147-A177-3AD203B41FA5}">
                      <a16:colId xmlns:a16="http://schemas.microsoft.com/office/drawing/2014/main" val="1011711319"/>
                    </a:ext>
                  </a:extLst>
                </a:gridCol>
              </a:tblGrid>
              <a:tr h="62392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11.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Exposition-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Narrative 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exposition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the insertion of important background information within a 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story.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777163"/>
                  </a:ext>
                </a:extLst>
              </a:tr>
              <a:tr h="6374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12.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Genre –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a category of literary composition such as poetry, fiction, non-fiction, etc.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802760"/>
                  </a:ext>
                </a:extLst>
              </a:tr>
              <a:tr h="6557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13.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Inform - 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 piece of literature designed to give or impact knowledge of a fact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or of a circumstance.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24761"/>
                  </a:ext>
                </a:extLst>
              </a:tr>
              <a:tr h="55140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14.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Organization –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 set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of ideas following a logical or consistent pattern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944225"/>
                  </a:ext>
                </a:extLst>
              </a:tr>
              <a:tr h="71863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15.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Persuade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– a piece of literature designed to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 ideas through reason and logic, in order to influence the audience.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395994"/>
                  </a:ext>
                </a:extLst>
              </a:tr>
              <a:tr h="551405"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Precis 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a type of writing that present a concise summary of an article or other work.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87330"/>
                  </a:ext>
                </a:extLst>
              </a:tr>
              <a:tr h="8430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17.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Seminal –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classic pieces of literature to  describe, illustrate,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or changes readers’ perspective on a significant historical event/period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213264"/>
                  </a:ext>
                </a:extLst>
              </a:tr>
              <a:tr h="66200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18.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Shift -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an intention change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in style, tone, or grammatical structure, often to take the reader through an array of emotions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291746"/>
                  </a:ext>
                </a:extLst>
              </a:tr>
              <a:tr h="63695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19.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Style - 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literary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element that describes the ways that the author uses words 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821495"/>
                  </a:ext>
                </a:extLst>
              </a:tr>
              <a:tr h="68463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Syntax 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way in which words and sentences are placed together in the writing.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939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5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340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Douglas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Hembree</dc:creator>
  <cp:lastModifiedBy>Alicia Hembree</cp:lastModifiedBy>
  <cp:revision>10</cp:revision>
  <cp:lastPrinted>2018-04-16T18:28:13Z</cp:lastPrinted>
  <dcterms:created xsi:type="dcterms:W3CDTF">2018-01-02T14:23:51Z</dcterms:created>
  <dcterms:modified xsi:type="dcterms:W3CDTF">2018-04-23T17:30:45Z</dcterms:modified>
</cp:coreProperties>
</file>