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3E277E-9835-48D6-BB46-A5E62A0B30A2}">
          <p14:sldIdLst>
            <p14:sldId id="256"/>
            <p14:sldId id="259"/>
            <p14:sldId id="260"/>
            <p14:sldId id="257"/>
            <p14:sldId id="258"/>
            <p14:sldId id="261"/>
            <p14:sldId id="262"/>
            <p14:sldId id="263"/>
            <p14:sldId id="264"/>
            <p14:sldId id="265"/>
            <p14:sldId id="268"/>
            <p14:sldId id="269"/>
            <p14:sldId id="270"/>
            <p14:sldId id="271"/>
          </p14:sldIdLst>
        </p14:section>
        <p14:section name="Untitled Section" id="{E1F194BC-56A7-43F0-A3DF-12A9D2C359C2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1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277" y="804519"/>
            <a:ext cx="10266578" cy="5123315"/>
          </a:xfrm>
        </p:spPr>
        <p:txBody>
          <a:bodyPr>
            <a:normAutofit fontScale="92500"/>
          </a:bodyPr>
          <a:lstStyle/>
          <a:p>
            <a:r>
              <a:rPr lang="en-US" sz="2400" u="sng" dirty="0"/>
              <a:t>Paradox</a:t>
            </a:r>
            <a:r>
              <a:rPr lang="en-US" sz="2400" dirty="0"/>
              <a:t>- </a:t>
            </a:r>
            <a:r>
              <a:rPr lang="en-US" sz="2400" i="1" dirty="0"/>
              <a:t>Antigone-</a:t>
            </a:r>
            <a:r>
              <a:rPr lang="en-US" sz="2400" dirty="0"/>
              <a:t> “dusty joy of battle”</a:t>
            </a:r>
          </a:p>
          <a:p>
            <a:r>
              <a:rPr lang="en-US" sz="2400" i="1" dirty="0"/>
              <a:t>Julius Cesar- </a:t>
            </a:r>
            <a:r>
              <a:rPr lang="en-US" sz="2400" dirty="0"/>
              <a:t>“cowards may die many times before their deaths” </a:t>
            </a:r>
          </a:p>
          <a:p>
            <a:r>
              <a:rPr lang="en-US" sz="2400" u="sng" dirty="0"/>
              <a:t>Tragedy- </a:t>
            </a:r>
            <a:r>
              <a:rPr lang="en-US" sz="2400" i="1" dirty="0"/>
              <a:t>Antigone</a:t>
            </a:r>
            <a:r>
              <a:rPr lang="en-US" sz="2400" dirty="0"/>
              <a:t>-</a:t>
            </a:r>
            <a:r>
              <a:rPr lang="en-US" sz="2400" i="1" dirty="0"/>
              <a:t> </a:t>
            </a:r>
            <a:r>
              <a:rPr lang="en-US" sz="2400" dirty="0"/>
              <a:t>Creon suffers because of the deaths of Antigone, </a:t>
            </a:r>
            <a:r>
              <a:rPr lang="en-US" sz="2400" dirty="0" err="1"/>
              <a:t>Haemon</a:t>
            </a:r>
            <a:r>
              <a:rPr lang="en-US" sz="2400" dirty="0"/>
              <a:t>, and Eurydice</a:t>
            </a:r>
          </a:p>
          <a:p>
            <a:r>
              <a:rPr lang="en-US" sz="2400" i="1" dirty="0"/>
              <a:t>Julius Cesar- </a:t>
            </a:r>
            <a:r>
              <a:rPr lang="en-US" sz="2400" dirty="0"/>
              <a:t>suffering of Brutus and Cassius after their part in the assassination and their deaths</a:t>
            </a:r>
          </a:p>
          <a:p>
            <a:r>
              <a:rPr lang="en-US" sz="2400" u="sng" dirty="0"/>
              <a:t>Situational Irony</a:t>
            </a:r>
          </a:p>
          <a:p>
            <a:r>
              <a:rPr lang="en-US" sz="2400" i="1" dirty="0"/>
              <a:t>Antigone</a:t>
            </a:r>
            <a:r>
              <a:rPr lang="en-US" sz="2400" dirty="0"/>
              <a:t>: Crowd in Thebes is expecting the person who defied Creon’s law to be a man, in comes Antigone</a:t>
            </a:r>
          </a:p>
          <a:p>
            <a:r>
              <a:rPr lang="en-US" sz="2400" i="1" dirty="0"/>
              <a:t>Julius Caesar: </a:t>
            </a:r>
            <a:r>
              <a:rPr lang="en-US" sz="2400" dirty="0"/>
              <a:t>After Caesar’s assassination, the crowd sides with whomever is speaking. </a:t>
            </a:r>
            <a:endParaRPr lang="en-US" sz="24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42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683" y="426147"/>
            <a:ext cx="9603275" cy="1049235"/>
          </a:xfrm>
        </p:spPr>
        <p:txBody>
          <a:bodyPr/>
          <a:lstStyle/>
          <a:p>
            <a:r>
              <a:rPr lang="en-US" dirty="0" smtClean="0"/>
              <a:t>Activator 11/1 (odd) &amp; 11/2 (Even) copy and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683" y="1308538"/>
            <a:ext cx="10594427" cy="45877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/>
              <a:t>1. </a:t>
            </a:r>
            <a:r>
              <a:rPr lang="en-US" sz="2800" b="1" dirty="0">
                <a:cs typeface="Times New Roman" panose="02020603050405020304" pitchFamily="18" charset="0"/>
              </a:rPr>
              <a:t>Verbal Irony: </a:t>
            </a:r>
            <a:r>
              <a:rPr lang="en-US" sz="2800" dirty="0">
                <a:cs typeface="Times New Roman" panose="02020603050405020304" pitchFamily="18" charset="0"/>
              </a:rPr>
              <a:t>is when words express something contrary to truth or someone says the opposite of what they really feel or mean. </a:t>
            </a:r>
          </a:p>
          <a:p>
            <a:r>
              <a:rPr lang="en-US" sz="2800" b="1" dirty="0">
                <a:cs typeface="Times New Roman" panose="02020603050405020304" pitchFamily="18" charset="0"/>
              </a:rPr>
              <a:t>Verbal irony</a:t>
            </a:r>
            <a:r>
              <a:rPr lang="en-US" sz="2800" dirty="0">
                <a:cs typeface="Times New Roman" panose="02020603050405020304" pitchFamily="18" charset="0"/>
              </a:rPr>
              <a:t> is often sarcastic. “Sure, I will </a:t>
            </a:r>
            <a:r>
              <a:rPr lang="en-US" sz="2800" i="1" dirty="0">
                <a:cs typeface="Times New Roman" panose="02020603050405020304" pitchFamily="18" charset="0"/>
              </a:rPr>
              <a:t>gladly </a:t>
            </a:r>
            <a:r>
              <a:rPr lang="en-US" sz="2800" dirty="0">
                <a:cs typeface="Times New Roman" panose="02020603050405020304" pitchFamily="18" charset="0"/>
              </a:rPr>
              <a:t>let you borrow a pencil, again.”</a:t>
            </a:r>
          </a:p>
          <a:p>
            <a:pPr marL="0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2. </a:t>
            </a:r>
            <a:r>
              <a:rPr lang="en-US" sz="2800" b="1" dirty="0">
                <a:cs typeface="Times New Roman" panose="02020603050405020304" pitchFamily="18" charset="0"/>
              </a:rPr>
              <a:t>Situational Irony </a:t>
            </a:r>
            <a:r>
              <a:rPr lang="en-US" sz="2800" dirty="0">
                <a:cs typeface="Times New Roman" panose="02020603050405020304" pitchFamily="18" charset="0"/>
              </a:rPr>
              <a:t>involving a situation in which actions have an effect that is opposite from what was intended, so that the outcome is contrary to what was expected.</a:t>
            </a:r>
          </a:p>
          <a:p>
            <a:r>
              <a:rPr lang="en-US" sz="2800" dirty="0">
                <a:cs typeface="Times New Roman" panose="02020603050405020304" pitchFamily="18" charset="0"/>
              </a:rPr>
              <a:t>A fire truck on fire. LOL!! A literature teacher that hates to read. </a:t>
            </a:r>
            <a:r>
              <a:rPr lang="en-US" sz="2800" dirty="0"/>
              <a:t>The marriage counselor files for divorce. The police station gets robbed. Posting on Facebook complaining how useless Facebook 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328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40979" y="693683"/>
            <a:ext cx="9012621" cy="5376917"/>
          </a:xfrm>
        </p:spPr>
        <p:txBody>
          <a:bodyPr>
            <a:normAutofit/>
          </a:bodyPr>
          <a:lstStyle/>
          <a:p>
            <a:r>
              <a:rPr lang="en-US" sz="2800" b="1" dirty="0"/>
              <a:t>Character </a:t>
            </a:r>
            <a:r>
              <a:rPr lang="en-US" sz="2800" b="1" dirty="0" smtClean="0"/>
              <a:t>Education: </a:t>
            </a:r>
            <a:r>
              <a:rPr lang="en-US" sz="2800" dirty="0" smtClean="0"/>
              <a:t>Efficient</a:t>
            </a:r>
            <a:endParaRPr lang="en-US" sz="2800" dirty="0"/>
          </a:p>
          <a:p>
            <a:r>
              <a:rPr lang="en-US" sz="2800" b="1" dirty="0"/>
              <a:t>Agenda Message: </a:t>
            </a:r>
            <a:r>
              <a:rPr lang="en-US" sz="2800" dirty="0"/>
              <a:t>Tutoring is available Tuesdays at 7:45, Wednesday until 4:10, and by </a:t>
            </a:r>
            <a:r>
              <a:rPr lang="en-US" sz="2800" dirty="0" smtClean="0"/>
              <a:t>appointment. You have this week to come for tutoring for the Greek tragedy notes Pop Quiz and/or Fate vs Free will in “Lost” handout. </a:t>
            </a:r>
            <a:endParaRPr lang="en-US" sz="2800" dirty="0"/>
          </a:p>
          <a:p>
            <a:r>
              <a:rPr lang="en-US" sz="2800" b="1" dirty="0"/>
              <a:t>Homework: </a:t>
            </a:r>
            <a:r>
              <a:rPr lang="en-US" sz="2800" dirty="0" smtClean="0"/>
              <a:t>Copy remaining definitions from my website. </a:t>
            </a:r>
          </a:p>
          <a:p>
            <a:r>
              <a:rPr lang="en-US" sz="2800" b="1" dirty="0" smtClean="0"/>
              <a:t>Standards</a:t>
            </a:r>
            <a:r>
              <a:rPr lang="en-US" sz="2800" b="1" dirty="0" smtClean="0"/>
              <a:t>: </a:t>
            </a:r>
            <a:r>
              <a:rPr lang="en-US" sz="2800" b="1" dirty="0" smtClean="0"/>
              <a:t>RI3 (analyze how an author unfolds a series of ideas of events), </a:t>
            </a:r>
            <a:r>
              <a:rPr lang="en-US" sz="2800" b="1" dirty="0" smtClean="0"/>
              <a:t>RI5 (analyze an author’s claims), RI8 (delineate arguments used in a text)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0104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007" y="804519"/>
            <a:ext cx="9777847" cy="10492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EQ</a:t>
            </a:r>
            <a:r>
              <a:rPr lang="en-US" dirty="0"/>
              <a:t>: How does understanding the author’s </a:t>
            </a:r>
            <a:r>
              <a:rPr lang="en-US" dirty="0" smtClean="0"/>
              <a:t>claim and purpose, help </a:t>
            </a:r>
            <a:r>
              <a:rPr lang="en-US" dirty="0"/>
              <a:t>us learn new information?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Activities: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“Lecture” on how to read informational texts. (5 minutes)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Read silently, “The Choice is Yours: Fate or Free Will.” (5 minutes)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Think-pair-share – Working with a partner, students will answer questions for the non-fiction article. 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88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Ticket-out-the-door</a:t>
            </a:r>
          </a:p>
          <a:p>
            <a:pPr marL="0" indent="0">
              <a:buNone/>
            </a:pPr>
            <a:r>
              <a:rPr lang="en-US" sz="2800" dirty="0" smtClean="0"/>
              <a:t>Copy and answer the EQ: </a:t>
            </a:r>
            <a:r>
              <a:rPr lang="en-US" sz="2800" dirty="0"/>
              <a:t>How does understanding the author’s claim and purpose, help us learn new information? </a:t>
            </a:r>
          </a:p>
        </p:txBody>
      </p:sp>
    </p:spTree>
    <p:extLst>
      <p:ext uri="{BB962C8B-B14F-4D97-AF65-F5344CB8AC3E}">
        <p14:creationId xmlns:p14="http://schemas.microsoft.com/office/powerpoint/2010/main" val="585898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46509" y="394615"/>
            <a:ext cx="10730788" cy="1049235"/>
          </a:xfrm>
        </p:spPr>
        <p:txBody>
          <a:bodyPr>
            <a:normAutofit fontScale="90000"/>
          </a:bodyPr>
          <a:lstStyle/>
          <a:p>
            <a:r>
              <a:rPr lang="en-US" dirty="0"/>
              <a:t>Activator </a:t>
            </a:r>
            <a:r>
              <a:rPr lang="en-US" dirty="0" smtClean="0"/>
              <a:t>10/30 &amp;10/31 -COPY </a:t>
            </a:r>
            <a:r>
              <a:rPr lang="en-US" dirty="0"/>
              <a:t>EQ: How does Creon develop over the course of the play and develop the theme of “Fate vs Free will</a:t>
            </a:r>
            <a:r>
              <a:rPr lang="en-US" dirty="0" smtClean="0"/>
              <a:t>”? Copy this on your scope and sequence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46509" y="2047263"/>
            <a:ext cx="10293731" cy="3450613"/>
          </a:xfrm>
        </p:spPr>
        <p:txBody>
          <a:bodyPr/>
          <a:lstStyle/>
          <a:p>
            <a:r>
              <a:rPr lang="en-US" b="1" dirty="0" smtClean="0"/>
              <a:t>CREON: </a:t>
            </a:r>
            <a:r>
              <a:rPr lang="en-US" sz="2800" b="1" dirty="0" smtClean="0">
                <a:latin typeface="Bell MT" panose="02020503060305020303" pitchFamily="18" charset="0"/>
              </a:rPr>
              <a:t>Lead me away. I have been rash and foolish.</a:t>
            </a:r>
          </a:p>
          <a:p>
            <a:pPr marL="1371600" lvl="3" indent="0">
              <a:buNone/>
            </a:pPr>
            <a:r>
              <a:rPr lang="en-US" sz="2800" b="1" dirty="0" smtClean="0">
                <a:latin typeface="Bell MT" panose="02020503060305020303" pitchFamily="18" charset="0"/>
              </a:rPr>
              <a:t>I have killed my son and my wife.</a:t>
            </a:r>
          </a:p>
          <a:p>
            <a:pPr marL="1371600" lvl="3" indent="0">
              <a:buNone/>
            </a:pPr>
            <a:r>
              <a:rPr lang="en-US" sz="2800" b="1" dirty="0" smtClean="0">
                <a:latin typeface="Bell MT" panose="02020503060305020303" pitchFamily="18" charset="0"/>
              </a:rPr>
              <a:t>I look for comfort, my comfort lies here dead.</a:t>
            </a:r>
          </a:p>
          <a:p>
            <a:pPr marL="1371600" lvl="3" indent="0">
              <a:buNone/>
            </a:pPr>
            <a:r>
              <a:rPr lang="en-US" sz="2800" b="1" dirty="0" smtClean="0">
                <a:latin typeface="Bell MT" panose="02020503060305020303" pitchFamily="18" charset="0"/>
              </a:rPr>
              <a:t>Whatever my hands have touched has come to nothing.</a:t>
            </a:r>
          </a:p>
          <a:p>
            <a:pPr marL="1371600" lvl="3" indent="0">
              <a:buNone/>
            </a:pPr>
            <a:r>
              <a:rPr lang="en-US" sz="2800" b="1" dirty="0" smtClean="0">
                <a:latin typeface="Bell MT" panose="02020503060305020303" pitchFamily="18" charset="0"/>
              </a:rPr>
              <a:t>Fate has brought all my pride to a thought of dust.</a:t>
            </a:r>
          </a:p>
        </p:txBody>
      </p:sp>
    </p:spTree>
    <p:extLst>
      <p:ext uri="{BB962C8B-B14F-4D97-AF65-F5344CB8AC3E}">
        <p14:creationId xmlns:p14="http://schemas.microsoft.com/office/powerpoint/2010/main" val="206999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40979" y="693683"/>
            <a:ext cx="9012621" cy="5376917"/>
          </a:xfrm>
        </p:spPr>
        <p:txBody>
          <a:bodyPr>
            <a:normAutofit/>
          </a:bodyPr>
          <a:lstStyle/>
          <a:p>
            <a:r>
              <a:rPr lang="en-US" sz="2800" b="1" dirty="0"/>
              <a:t>Character </a:t>
            </a:r>
            <a:r>
              <a:rPr lang="en-US" sz="2800" b="1" dirty="0" smtClean="0"/>
              <a:t>Education: </a:t>
            </a:r>
            <a:r>
              <a:rPr lang="en-US" sz="2800" dirty="0" smtClean="0"/>
              <a:t>Efficient</a:t>
            </a:r>
            <a:endParaRPr lang="en-US" sz="2800" dirty="0"/>
          </a:p>
          <a:p>
            <a:r>
              <a:rPr lang="en-US" sz="2800" b="1" dirty="0"/>
              <a:t>Agenda Message: </a:t>
            </a:r>
            <a:r>
              <a:rPr lang="en-US" sz="2800" dirty="0"/>
              <a:t>Tutoring is available Tuesdays at 7:45, Wednesday until 4:10, and by </a:t>
            </a:r>
            <a:r>
              <a:rPr lang="en-US" sz="2800" dirty="0" smtClean="0"/>
              <a:t>appointment. You have this week to come for tutoring for the Greek tragedy notes Pop Quiz and/or Fate vs Free will in “Lost” handout. </a:t>
            </a:r>
            <a:endParaRPr lang="en-US" sz="2800" dirty="0"/>
          </a:p>
          <a:p>
            <a:r>
              <a:rPr lang="en-US" sz="2800" b="1" dirty="0"/>
              <a:t>Homework: </a:t>
            </a:r>
            <a:r>
              <a:rPr lang="en-US" sz="2800" dirty="0" smtClean="0"/>
              <a:t>No homework!</a:t>
            </a:r>
          </a:p>
          <a:p>
            <a:r>
              <a:rPr lang="en-US" sz="2800" b="1" dirty="0" smtClean="0"/>
              <a:t>Standards: RL4 (determine meaning of words and phrases as they are used in the text)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1344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(Monday/Tuesday) Reminders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1. If you were absent last class meeting, you missed the ANTIGONE ESSAY!! You can come Tuesday morning at 7:45, or Wednesday after school. If you cannot do either of those, see me!!</a:t>
            </a:r>
          </a:p>
          <a:p>
            <a:pPr marL="0" indent="0">
              <a:buNone/>
            </a:pPr>
            <a:r>
              <a:rPr lang="en-US" sz="2800" dirty="0" smtClean="0"/>
              <a:t>Tutoring totals:</a:t>
            </a:r>
          </a:p>
          <a:p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Period – </a:t>
            </a:r>
            <a:r>
              <a:rPr lang="en-US" sz="2800" dirty="0" smtClean="0"/>
              <a:t>10</a:t>
            </a:r>
            <a:r>
              <a:rPr lang="en-US" sz="2800" dirty="0" smtClean="0"/>
              <a:t>			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</a:t>
            </a:r>
            <a:r>
              <a:rPr lang="en-US" sz="2800" dirty="0"/>
              <a:t>Period – 10</a:t>
            </a:r>
          </a:p>
          <a:p>
            <a:r>
              <a:rPr lang="en-US" sz="2800" dirty="0"/>
              <a:t>2</a:t>
            </a:r>
            <a:r>
              <a:rPr lang="en-US" sz="2800" baseline="30000" dirty="0"/>
              <a:t>nd</a:t>
            </a:r>
            <a:r>
              <a:rPr lang="en-US" sz="2800" dirty="0"/>
              <a:t> Period – </a:t>
            </a:r>
            <a:r>
              <a:rPr lang="en-US" sz="2800" dirty="0"/>
              <a:t>8</a:t>
            </a:r>
            <a:r>
              <a:rPr lang="en-US" sz="2800" dirty="0" smtClean="0"/>
              <a:t>			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Period – 17</a:t>
            </a:r>
          </a:p>
          <a:p>
            <a:r>
              <a:rPr lang="en-US" sz="2800" dirty="0"/>
              <a:t>8</a:t>
            </a:r>
            <a:r>
              <a:rPr lang="en-US" sz="2800" baseline="30000" dirty="0"/>
              <a:t>th</a:t>
            </a:r>
            <a:r>
              <a:rPr lang="en-US" sz="2800" dirty="0"/>
              <a:t> Period - </a:t>
            </a:r>
            <a:r>
              <a:rPr lang="en-US" sz="2800" dirty="0" smtClean="0"/>
              <a:t>14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0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10/30 &amp; 10/31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 Play </a:t>
            </a:r>
            <a:r>
              <a:rPr lang="en-US" sz="2800" dirty="0" err="1" smtClean="0"/>
              <a:t>Kahoot</a:t>
            </a:r>
            <a:r>
              <a:rPr lang="en-US" sz="2800" dirty="0" smtClean="0"/>
              <a:t> for Vocab List 4.</a:t>
            </a:r>
          </a:p>
          <a:p>
            <a:r>
              <a:rPr lang="en-US" sz="2800" dirty="0" smtClean="0"/>
              <a:t>2. Take Vocab Quiz 4.</a:t>
            </a:r>
          </a:p>
          <a:p>
            <a:r>
              <a:rPr lang="en-US" sz="2800" dirty="0"/>
              <a:t>3</a:t>
            </a:r>
            <a:r>
              <a:rPr lang="en-US" sz="2800" dirty="0" smtClean="0"/>
              <a:t>. Take “Julius Caesar Background Notes.”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74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731" y="567560"/>
            <a:ext cx="11398469" cy="5297212"/>
          </a:xfrm>
        </p:spPr>
        <p:txBody>
          <a:bodyPr>
            <a:normAutofit fontScale="92500" lnSpcReduction="10000"/>
          </a:bodyPr>
          <a:lstStyle/>
          <a:p>
            <a:endParaRPr lang="en-US" sz="2800" dirty="0"/>
          </a:p>
          <a:p>
            <a:r>
              <a:rPr lang="en-US" sz="2800" dirty="0" smtClean="0"/>
              <a:t>Roman Republic</a:t>
            </a:r>
          </a:p>
          <a:p>
            <a:r>
              <a:rPr lang="en-US" sz="2800" dirty="0" smtClean="0"/>
              <a:t>Senate</a:t>
            </a:r>
            <a:endParaRPr lang="en-US" sz="2800" dirty="0"/>
          </a:p>
          <a:p>
            <a:r>
              <a:rPr lang="en-US" sz="2800" dirty="0"/>
              <a:t>Dictator</a:t>
            </a:r>
          </a:p>
          <a:p>
            <a:r>
              <a:rPr lang="en-US" sz="2800" dirty="0"/>
              <a:t>Conspirators</a:t>
            </a:r>
          </a:p>
          <a:p>
            <a:r>
              <a:rPr lang="en-US" sz="2800" dirty="0" smtClean="0"/>
              <a:t>Idealistic</a:t>
            </a:r>
          </a:p>
          <a:p>
            <a:r>
              <a:rPr lang="en-US" sz="2800" dirty="0" smtClean="0"/>
              <a:t>Banished </a:t>
            </a:r>
          </a:p>
          <a:p>
            <a:r>
              <a:rPr lang="en-US" sz="2800" dirty="0" smtClean="0"/>
              <a:t>Mob rule</a:t>
            </a:r>
          </a:p>
          <a:p>
            <a:r>
              <a:rPr lang="en-US" sz="2800" dirty="0" smtClean="0"/>
              <a:t>Populace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41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-For 450 years before Julius Caesar, it had not been ruled by a single figure</a:t>
            </a:r>
            <a:br>
              <a:rPr lang="en-US" sz="2400" dirty="0"/>
            </a:br>
            <a:r>
              <a:rPr lang="en-US" sz="2400" dirty="0"/>
              <a:t>-Caesar is assassinated 44 B.C. The play </a:t>
            </a:r>
            <a:r>
              <a:rPr lang="en-US" sz="2400" i="1" dirty="0"/>
              <a:t>Julius </a:t>
            </a:r>
            <a:r>
              <a:rPr lang="en-US" sz="2400" i="1" dirty="0" err="1"/>
              <a:t>Caeser</a:t>
            </a:r>
            <a:r>
              <a:rPr lang="en-US" sz="2400" i="1" dirty="0"/>
              <a:t> </a:t>
            </a:r>
            <a:r>
              <a:rPr lang="en-US" sz="2400" dirty="0"/>
              <a:t> is about the plot to assassinate him.</a:t>
            </a:r>
          </a:p>
          <a:p>
            <a:r>
              <a:rPr lang="en-US" sz="2400" dirty="0"/>
              <a:t>- Shakespeare, author of </a:t>
            </a:r>
            <a:r>
              <a:rPr lang="en-US" sz="2400" i="1" dirty="0"/>
              <a:t>Julius Caesar,</a:t>
            </a:r>
            <a:r>
              <a:rPr lang="en-US" sz="2400" dirty="0"/>
              <a:t>  is the most influential playwright of the English Renaissance</a:t>
            </a:r>
          </a:p>
          <a:p>
            <a:r>
              <a:rPr lang="en-US" sz="2400" dirty="0"/>
              <a:t>-In 1599 Shakespeare’s company built the Globe Theater</a:t>
            </a:r>
          </a:p>
          <a:p>
            <a:r>
              <a:rPr lang="en-US" sz="2400" dirty="0"/>
              <a:t>-Elizabethan theater was hardly “realistic,” no scenery was 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5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339" y="2015732"/>
            <a:ext cx="10203516" cy="38648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1. Julius Caesar (arrogant, successful general, ruler of Rome, removes people from office for opposing him)</a:t>
            </a:r>
          </a:p>
          <a:p>
            <a:pPr marL="0" indent="0">
              <a:buNone/>
            </a:pPr>
            <a:r>
              <a:rPr lang="en-US" sz="2400" dirty="0" smtClean="0"/>
              <a:t>2</a:t>
            </a:r>
            <a:r>
              <a:rPr lang="en-US" sz="2400" dirty="0"/>
              <a:t>. Brutus (of noble birth; good friend to Caesar; calls Caesar “ambitious” after his death; needs Cassius to win the Civil War)</a:t>
            </a:r>
          </a:p>
          <a:p>
            <a:pPr marL="0" indent="0">
              <a:buNone/>
            </a:pPr>
            <a:r>
              <a:rPr lang="en-US" sz="2400" dirty="0"/>
              <a:t>3. Cassius (co-conspirator with Brutus, resents Caesar's power)</a:t>
            </a:r>
          </a:p>
          <a:p>
            <a:pPr marL="0" indent="0">
              <a:buNone/>
            </a:pPr>
            <a:r>
              <a:rPr lang="en-US" sz="2400" dirty="0"/>
              <a:t>4. Mark Antony (enjoys life; is not seen as a threat to Caesar; speaks at Caesar's funeral and argues that Caesar was loyal to Rome; is loyal to Caesar)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965" y="268014"/>
            <a:ext cx="10581889" cy="6006662"/>
          </a:xfrm>
        </p:spPr>
        <p:txBody>
          <a:bodyPr>
            <a:normAutofit fontScale="32500" lnSpcReduction="20000"/>
          </a:bodyPr>
          <a:lstStyle/>
          <a:p>
            <a:r>
              <a:rPr lang="en-US" sz="6000" u="sng" dirty="0"/>
              <a:t>1. External vs Internal conflict </a:t>
            </a:r>
          </a:p>
          <a:p>
            <a:pPr marL="0" indent="0">
              <a:buNone/>
            </a:pPr>
            <a:r>
              <a:rPr lang="en-US" sz="6000" dirty="0"/>
              <a:t>Example in </a:t>
            </a:r>
            <a:r>
              <a:rPr lang="en-US" sz="6000" i="1" dirty="0"/>
              <a:t>Antigone:</a:t>
            </a:r>
            <a:r>
              <a:rPr lang="en-US" sz="6000" dirty="0"/>
              <a:t> Antigone’s conflict with Creon is external, Antigone’s choice to commit suicide (internal)</a:t>
            </a:r>
          </a:p>
          <a:p>
            <a:pPr marL="0" indent="0">
              <a:buNone/>
            </a:pPr>
            <a:r>
              <a:rPr lang="en-US" sz="6000" dirty="0"/>
              <a:t>In </a:t>
            </a:r>
            <a:r>
              <a:rPr lang="en-US" sz="6000" i="1" dirty="0"/>
              <a:t>Julius Caesar-</a:t>
            </a:r>
            <a:r>
              <a:rPr lang="en-US" sz="6000" dirty="0"/>
              <a:t> Senators killing Caesar (external), Brutus’ chooses to be part of the conspiracy (internal)</a:t>
            </a:r>
          </a:p>
          <a:p>
            <a:pPr marL="0" indent="0">
              <a:buNone/>
            </a:pPr>
            <a:r>
              <a:rPr lang="en-US" sz="6000" u="sng" dirty="0"/>
              <a:t>2. Fate vs Free will</a:t>
            </a:r>
          </a:p>
          <a:p>
            <a:pPr marL="0" indent="0">
              <a:buNone/>
            </a:pPr>
            <a:r>
              <a:rPr lang="en-US" sz="6000" i="1" dirty="0"/>
              <a:t>Antigone</a:t>
            </a:r>
            <a:r>
              <a:rPr lang="en-US" sz="6000" dirty="0"/>
              <a:t>: Oedipus’ curse vs the choices the characters make</a:t>
            </a:r>
          </a:p>
          <a:p>
            <a:pPr marL="0" indent="0">
              <a:buNone/>
            </a:pPr>
            <a:r>
              <a:rPr lang="en-US" sz="6000" i="1" dirty="0"/>
              <a:t>Julius Caesar: </a:t>
            </a:r>
            <a:r>
              <a:rPr lang="en-US" sz="6000" dirty="0"/>
              <a:t>Cassius says they are “masters of their fate,” but their lives end differently than they planned</a:t>
            </a:r>
          </a:p>
          <a:p>
            <a:pPr marL="0" indent="0">
              <a:buNone/>
            </a:pPr>
            <a:r>
              <a:rPr lang="en-US" sz="6000" u="sng" dirty="0"/>
              <a:t>3. Law and Order</a:t>
            </a:r>
          </a:p>
          <a:p>
            <a:pPr marL="0" indent="0">
              <a:buNone/>
            </a:pPr>
            <a:r>
              <a:rPr lang="en-US" sz="6000" i="1" dirty="0"/>
              <a:t>Antigone:</a:t>
            </a:r>
            <a:r>
              <a:rPr lang="en-US" sz="6000" dirty="0"/>
              <a:t> Creon’s argument that without law there is anarchy. Laws protect the citizens, the gods, etc.</a:t>
            </a:r>
          </a:p>
          <a:p>
            <a:pPr marL="0" indent="0">
              <a:buNone/>
            </a:pPr>
            <a:r>
              <a:rPr lang="en-US" sz="6000" dirty="0"/>
              <a:t>Julius </a:t>
            </a:r>
            <a:r>
              <a:rPr lang="en-US" sz="6000" dirty="0" err="1"/>
              <a:t>Casear</a:t>
            </a:r>
            <a:r>
              <a:rPr lang="en-US" sz="6000" dirty="0"/>
              <a:t>: The conspirators belief that a ruler who is </a:t>
            </a:r>
            <a:r>
              <a:rPr lang="en-US" sz="6000" i="1" dirty="0"/>
              <a:t>too ambitious</a:t>
            </a:r>
            <a:r>
              <a:rPr lang="en-US" sz="6000" dirty="0"/>
              <a:t> is a danger to the law (democracy) or Rome.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8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710</TotalTime>
  <Words>812</Words>
  <Application>Microsoft Office PowerPoint</Application>
  <PresentationFormat>Widescreen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Bell MT</vt:lpstr>
      <vt:lpstr>Gill Sans MT</vt:lpstr>
      <vt:lpstr>Times New Roman</vt:lpstr>
      <vt:lpstr>Gallery</vt:lpstr>
      <vt:lpstr>Week 13</vt:lpstr>
      <vt:lpstr>Activator 10/30 &amp;10/31 -COPY EQ: How does Creon develop over the course of the play and develop the theme of “Fate vs Free will”? Copy this on your scope and sequence</vt:lpstr>
      <vt:lpstr>PowerPoint Presentation</vt:lpstr>
      <vt:lpstr>(Monday/Tuesday) Reminders </vt:lpstr>
      <vt:lpstr>Activities 10/30 &amp; 10/31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Activator 11/1 (odd) &amp; 11/2 (Even) copy and discuss</vt:lpstr>
      <vt:lpstr>PowerPoint Presentation</vt:lpstr>
      <vt:lpstr>EQ: How does understanding the author’s claim and purpose, help us learn new information? </vt:lpstr>
      <vt:lpstr>summarizer</vt:lpstr>
    </vt:vector>
  </TitlesOfParts>
  <Company>Douglas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13</dc:title>
  <dc:creator>Alicia Hembree</dc:creator>
  <cp:lastModifiedBy>Alicia Hembree</cp:lastModifiedBy>
  <cp:revision>9</cp:revision>
  <dcterms:created xsi:type="dcterms:W3CDTF">2017-10-26T14:50:31Z</dcterms:created>
  <dcterms:modified xsi:type="dcterms:W3CDTF">2017-10-31T17:24:11Z</dcterms:modified>
</cp:coreProperties>
</file>