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9/25/2017</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9/25/2017</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9/25/2017</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9/25/2017</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8</a:t>
            </a:r>
            <a:endParaRPr lang="en-US" dirty="0"/>
          </a:p>
        </p:txBody>
      </p:sp>
      <p:sp>
        <p:nvSpPr>
          <p:cNvPr id="3" name="Subtitle 2"/>
          <p:cNvSpPr>
            <a:spLocks noGrp="1"/>
          </p:cNvSpPr>
          <p:nvPr>
            <p:ph type="subTitle" idx="1"/>
          </p:nvPr>
        </p:nvSpPr>
        <p:spPr/>
        <p:txBody>
          <a:bodyPr>
            <a:noAutofit/>
          </a:bodyPr>
          <a:lstStyle/>
          <a:p>
            <a:r>
              <a:rPr lang="en-US" sz="2400" dirty="0" smtClean="0"/>
              <a:t>Tuesday 9/26 – Friday 9/29</a:t>
            </a:r>
          </a:p>
          <a:p>
            <a:r>
              <a:rPr lang="en-US" sz="2400" dirty="0" smtClean="0"/>
              <a:t>Odd/Even</a:t>
            </a:r>
            <a:endParaRPr lang="en-US" sz="2400" dirty="0"/>
          </a:p>
        </p:txBody>
      </p:sp>
    </p:spTree>
    <p:extLst>
      <p:ext uri="{BB962C8B-B14F-4D97-AF65-F5344CB8AC3E}">
        <p14:creationId xmlns:p14="http://schemas.microsoft.com/office/powerpoint/2010/main" val="244359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Activating prior knowledge…</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What does it mean to be a hero? Who are your heroes?</a:t>
            </a:r>
          </a:p>
          <a:p>
            <a:pPr marL="0" indent="0">
              <a:buNone/>
            </a:pPr>
            <a:r>
              <a:rPr lang="en-US" sz="2800" dirty="0" smtClean="0"/>
              <a:t>What are some legends that you have heard of? How are they similar to fairytales?</a:t>
            </a:r>
            <a:endParaRPr lang="en-US" sz="2800" dirty="0"/>
          </a:p>
        </p:txBody>
      </p:sp>
    </p:spTree>
    <p:extLst>
      <p:ext uri="{BB962C8B-B14F-4D97-AF65-F5344CB8AC3E}">
        <p14:creationId xmlns:p14="http://schemas.microsoft.com/office/powerpoint/2010/main" val="389889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73422" y="772511"/>
            <a:ext cx="10563266" cy="1244832"/>
          </a:xfrm>
        </p:spPr>
        <p:txBody>
          <a:bodyPr>
            <a:normAutofit fontScale="90000"/>
          </a:bodyPr>
          <a:lstStyle/>
          <a:p>
            <a:r>
              <a:rPr lang="en-US" dirty="0" smtClean="0"/>
              <a:t>Which of the terms are you familiar with? Come up to the board and write a definition or explanation of the term (heck, you can even draw a picture)</a:t>
            </a:r>
            <a:endParaRPr lang="en-US" dirty="0"/>
          </a:p>
        </p:txBody>
      </p:sp>
      <p:sp>
        <p:nvSpPr>
          <p:cNvPr id="10" name="Content Placeholder 9"/>
          <p:cNvSpPr>
            <a:spLocks noGrp="1"/>
          </p:cNvSpPr>
          <p:nvPr>
            <p:ph sz="half" idx="1"/>
          </p:nvPr>
        </p:nvSpPr>
        <p:spPr>
          <a:xfrm>
            <a:off x="378372" y="2165621"/>
            <a:ext cx="5395946" cy="3667620"/>
          </a:xfrm>
        </p:spPr>
        <p:txBody>
          <a:bodyPr>
            <a:normAutofit/>
          </a:bodyPr>
          <a:lstStyle/>
          <a:p>
            <a:r>
              <a:rPr lang="en-US" sz="2400" dirty="0" smtClean="0"/>
              <a:t>Cerberus</a:t>
            </a:r>
          </a:p>
          <a:p>
            <a:r>
              <a:rPr lang="en-US" sz="2400" dirty="0" smtClean="0"/>
              <a:t>Charybdis</a:t>
            </a:r>
          </a:p>
          <a:p>
            <a:r>
              <a:rPr lang="en-US" sz="2400" dirty="0" smtClean="0"/>
              <a:t>Sphinx </a:t>
            </a:r>
          </a:p>
          <a:p>
            <a:r>
              <a:rPr lang="en-US" sz="2400" dirty="0" smtClean="0"/>
              <a:t>Minotaur</a:t>
            </a:r>
          </a:p>
          <a:p>
            <a:r>
              <a:rPr lang="en-US" sz="2400" dirty="0" smtClean="0"/>
              <a:t>Gorgons</a:t>
            </a:r>
            <a:endParaRPr lang="en-US" sz="2400" dirty="0"/>
          </a:p>
        </p:txBody>
      </p:sp>
      <p:sp>
        <p:nvSpPr>
          <p:cNvPr id="11" name="Content Placeholder 10"/>
          <p:cNvSpPr>
            <a:spLocks noGrp="1"/>
          </p:cNvSpPr>
          <p:nvPr>
            <p:ph sz="half" idx="2"/>
          </p:nvPr>
        </p:nvSpPr>
        <p:spPr>
          <a:xfrm>
            <a:off x="6095605" y="2171769"/>
            <a:ext cx="5097911" cy="3472286"/>
          </a:xfrm>
        </p:spPr>
        <p:txBody>
          <a:bodyPr>
            <a:normAutofit/>
          </a:bodyPr>
          <a:lstStyle/>
          <a:p>
            <a:r>
              <a:rPr lang="en-US" sz="2400" dirty="0" smtClean="0"/>
              <a:t>Nike</a:t>
            </a:r>
          </a:p>
          <a:p>
            <a:r>
              <a:rPr lang="en-US" sz="2400" dirty="0" smtClean="0"/>
              <a:t>Apollo</a:t>
            </a:r>
          </a:p>
          <a:p>
            <a:r>
              <a:rPr lang="en-US" sz="2400" dirty="0" err="1" smtClean="0"/>
              <a:t>Achille’s</a:t>
            </a:r>
            <a:r>
              <a:rPr lang="en-US" sz="2400" dirty="0" smtClean="0"/>
              <a:t> heel</a:t>
            </a:r>
          </a:p>
          <a:p>
            <a:r>
              <a:rPr lang="en-US" sz="2400" dirty="0" smtClean="0"/>
              <a:t>“It’s all Greek to me”</a:t>
            </a:r>
          </a:p>
          <a:p>
            <a:r>
              <a:rPr lang="en-US" sz="2400" dirty="0" smtClean="0"/>
              <a:t>A Herculean task</a:t>
            </a:r>
          </a:p>
        </p:txBody>
      </p:sp>
    </p:spTree>
    <p:extLst>
      <p:ext uri="{BB962C8B-B14F-4D97-AF65-F5344CB8AC3E}">
        <p14:creationId xmlns:p14="http://schemas.microsoft.com/office/powerpoint/2010/main" val="36358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48" y="942271"/>
            <a:ext cx="10434343" cy="1059305"/>
          </a:xfrm>
        </p:spPr>
        <p:txBody>
          <a:bodyPr>
            <a:normAutofit/>
          </a:bodyPr>
          <a:lstStyle/>
          <a:p>
            <a:r>
              <a:rPr lang="en-US" dirty="0" smtClean="0"/>
              <a:t>Based on the representations of Theseus below,  make a prediction about the text.  </a:t>
            </a:r>
            <a:endParaRPr lang="en-US" dirty="0"/>
          </a:p>
        </p:txBody>
      </p:sp>
      <p:pic>
        <p:nvPicPr>
          <p:cNvPr id="10" name="Content Placeholder 9"/>
          <p:cNvPicPr>
            <a:picLocks noGrp="1" noChangeAspect="1"/>
          </p:cNvPicPr>
          <p:nvPr>
            <p:ph sz="half" idx="1"/>
          </p:nvPr>
        </p:nvPicPr>
        <p:blipFill>
          <a:blip r:embed="rId2"/>
          <a:stretch>
            <a:fillRect/>
          </a:stretch>
        </p:blipFill>
        <p:spPr>
          <a:xfrm>
            <a:off x="599090" y="2221766"/>
            <a:ext cx="5092262" cy="3706067"/>
          </a:xfrm>
          <a:prstGeom prst="rect">
            <a:avLst/>
          </a:prstGeom>
        </p:spPr>
      </p:pic>
      <p:pic>
        <p:nvPicPr>
          <p:cNvPr id="9" name="Content Placeholder 8"/>
          <p:cNvPicPr>
            <a:picLocks noGrp="1" noChangeAspect="1"/>
          </p:cNvPicPr>
          <p:nvPr>
            <p:ph sz="half" idx="2"/>
          </p:nvPr>
        </p:nvPicPr>
        <p:blipFill>
          <a:blip r:embed="rId3"/>
          <a:stretch>
            <a:fillRect/>
          </a:stretch>
        </p:blipFill>
        <p:spPr>
          <a:xfrm>
            <a:off x="5883774" y="2221766"/>
            <a:ext cx="5751178" cy="3706068"/>
          </a:xfrm>
          <a:prstGeom prst="rect">
            <a:avLst/>
          </a:prstGeom>
        </p:spPr>
      </p:pic>
    </p:spTree>
    <p:extLst>
      <p:ext uri="{BB962C8B-B14F-4D97-AF65-F5344CB8AC3E}">
        <p14:creationId xmlns:p14="http://schemas.microsoft.com/office/powerpoint/2010/main" val="2554479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a:xfrm>
            <a:off x="740979" y="990600"/>
            <a:ext cx="9012621" cy="5080000"/>
          </a:xfrm>
        </p:spPr>
        <p:txBody>
          <a:bodyPr>
            <a:normAutofit fontScale="92500" lnSpcReduction="10000"/>
          </a:bodyPr>
          <a:lstStyle/>
          <a:p>
            <a:r>
              <a:rPr lang="en-US" sz="2800" b="1" dirty="0"/>
              <a:t>Character Education: </a:t>
            </a:r>
            <a:r>
              <a:rPr lang="en-US" sz="2800" dirty="0"/>
              <a:t>Self-control</a:t>
            </a:r>
          </a:p>
          <a:p>
            <a:r>
              <a:rPr lang="en-US" sz="2800" b="1" dirty="0"/>
              <a:t>Agenda Message: </a:t>
            </a:r>
            <a:r>
              <a:rPr lang="en-US" sz="2800" dirty="0"/>
              <a:t>Tutoring is available Tuesdays at 7:45, Wednesday until 4:10, and by appointment</a:t>
            </a:r>
          </a:p>
          <a:p>
            <a:r>
              <a:rPr lang="en-US" sz="2800" b="1" dirty="0"/>
              <a:t>Homework: </a:t>
            </a:r>
            <a:r>
              <a:rPr lang="en-US" sz="2800" dirty="0"/>
              <a:t>Write sentences for all 10 vocabulary words. </a:t>
            </a:r>
            <a:endParaRPr lang="en-US" sz="2800" dirty="0" smtClean="0"/>
          </a:p>
          <a:p>
            <a:r>
              <a:rPr lang="en-US" sz="2800" b="1" dirty="0" smtClean="0"/>
              <a:t>Standards: </a:t>
            </a:r>
            <a:r>
              <a:rPr lang="en-US" sz="2800" dirty="0" smtClean="0"/>
              <a:t>SL4 (presents information logically to a group), </a:t>
            </a:r>
            <a:r>
              <a:rPr lang="en-US" sz="2800" b="1" dirty="0" smtClean="0"/>
              <a:t> </a:t>
            </a:r>
            <a:r>
              <a:rPr lang="en-US" sz="2800" dirty="0" smtClean="0"/>
              <a:t>RL4 (determines meaning), RL5 (analyzes author’s choices in structuring a text)</a:t>
            </a:r>
            <a:endParaRPr lang="en-US" sz="2800" b="1" dirty="0"/>
          </a:p>
          <a:p>
            <a:pPr marL="0" indent="0">
              <a:buNone/>
            </a:pPr>
            <a:r>
              <a:rPr lang="en-US" sz="2800" b="1" dirty="0"/>
              <a:t>UPCOMING: </a:t>
            </a:r>
            <a:r>
              <a:rPr lang="en-US" sz="2800" b="1" dirty="0" smtClean="0"/>
              <a:t>Read </a:t>
            </a:r>
            <a:r>
              <a:rPr lang="en-US" sz="2800" b="1" i="1" dirty="0"/>
              <a:t>Theseus</a:t>
            </a:r>
            <a:r>
              <a:rPr lang="en-US" sz="2800" b="1" dirty="0"/>
              <a:t> and complete </a:t>
            </a:r>
            <a:r>
              <a:rPr lang="en-US" sz="2800" b="1" dirty="0" smtClean="0"/>
              <a:t>activity</a:t>
            </a:r>
            <a:r>
              <a:rPr lang="en-US" sz="2800" b="1" dirty="0"/>
              <a:t>, Review for Unit 1 Test, Take Unit 1 </a:t>
            </a:r>
            <a:r>
              <a:rPr lang="en-US" sz="2800" b="1" dirty="0" smtClean="0"/>
              <a:t>Test, Take </a:t>
            </a:r>
            <a:r>
              <a:rPr lang="en-US" sz="2800" b="1" dirty="0"/>
              <a:t>and CDA 1.</a:t>
            </a:r>
            <a:endParaRPr lang="en-US" sz="2800" b="1" dirty="0"/>
          </a:p>
        </p:txBody>
      </p:sp>
    </p:spTree>
    <p:extLst>
      <p:ext uri="{BB962C8B-B14F-4D97-AF65-F5344CB8AC3E}">
        <p14:creationId xmlns:p14="http://schemas.microsoft.com/office/powerpoint/2010/main" val="3740085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7559" y="953324"/>
            <a:ext cx="10799379" cy="1049235"/>
          </a:xfrm>
        </p:spPr>
        <p:txBody>
          <a:bodyPr>
            <a:normAutofit fontScale="90000"/>
          </a:bodyPr>
          <a:lstStyle/>
          <a:p>
            <a:r>
              <a:rPr lang="en-US" b="1" dirty="0" smtClean="0"/>
              <a:t>Essential Question </a:t>
            </a:r>
            <a:r>
              <a:rPr lang="en-US" dirty="0" smtClean="0"/>
              <a:t>– What obstacles and trials does Theseus face on his quest? Based on </a:t>
            </a:r>
            <a:r>
              <a:rPr lang="en-US" dirty="0" err="1" smtClean="0"/>
              <a:t>Thesus</a:t>
            </a:r>
            <a:r>
              <a:rPr lang="en-US" dirty="0" smtClean="0"/>
              <a:t>’ actions during the quest, how would he be characterized in comparison to other heroes we have studied in this unit?  </a:t>
            </a:r>
            <a:endParaRPr lang="en-US" dirty="0"/>
          </a:p>
        </p:txBody>
      </p:sp>
      <p:sp>
        <p:nvSpPr>
          <p:cNvPr id="6" name="Content Placeholder 5"/>
          <p:cNvSpPr>
            <a:spLocks noGrp="1"/>
          </p:cNvSpPr>
          <p:nvPr>
            <p:ph idx="1"/>
          </p:nvPr>
        </p:nvSpPr>
        <p:spPr>
          <a:xfrm>
            <a:off x="173422" y="2758965"/>
            <a:ext cx="10560124" cy="2707379"/>
          </a:xfrm>
        </p:spPr>
        <p:txBody>
          <a:bodyPr>
            <a:noAutofit/>
          </a:bodyPr>
          <a:lstStyle/>
          <a:p>
            <a:pPr marL="457200" indent="-457200">
              <a:buAutoNum type="arabicPeriod"/>
            </a:pPr>
            <a:r>
              <a:rPr lang="en-US" sz="2800" dirty="0" smtClean="0"/>
              <a:t>Read “Theseus” pgs. 29-33. On a note card, complete Freytag’s pyramid for the events of the plot.</a:t>
            </a:r>
          </a:p>
          <a:p>
            <a:pPr marL="457200" indent="-457200">
              <a:buAutoNum type="arabicPeriod"/>
            </a:pPr>
            <a:r>
              <a:rPr lang="en-US" sz="2800" dirty="0" smtClean="0"/>
              <a:t>Your assignment is a mystery…but know this, you will not be able to use your book or the brain of another student to complete this task. It will simply be YOU and your notecard (insert ominous music).</a:t>
            </a:r>
            <a:endParaRPr lang="en-US" sz="2800" dirty="0"/>
          </a:p>
        </p:txBody>
      </p:sp>
    </p:spTree>
    <p:extLst>
      <p:ext uri="{BB962C8B-B14F-4D97-AF65-F5344CB8AC3E}">
        <p14:creationId xmlns:p14="http://schemas.microsoft.com/office/powerpoint/2010/main" val="2214175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Summarizer</a:t>
            </a:r>
            <a:endParaRPr lang="en-US" dirty="0"/>
          </a:p>
        </p:txBody>
      </p:sp>
      <p:sp>
        <p:nvSpPr>
          <p:cNvPr id="3" name="Content Placeholder 2"/>
          <p:cNvSpPr>
            <a:spLocks noGrp="1"/>
          </p:cNvSpPr>
          <p:nvPr>
            <p:ph idx="1"/>
          </p:nvPr>
        </p:nvSpPr>
        <p:spPr>
          <a:xfrm>
            <a:off x="1130270" y="1655379"/>
            <a:ext cx="9603275" cy="3810966"/>
          </a:xfrm>
        </p:spPr>
        <p:txBody>
          <a:bodyPr>
            <a:normAutofit/>
          </a:bodyPr>
          <a:lstStyle/>
          <a:p>
            <a:r>
              <a:rPr lang="en-US" sz="2400" dirty="0" smtClean="0"/>
              <a:t>Of the heroes we have studied thus far, which would you prefer to lead you in battle? Why? Justify your reasoning. </a:t>
            </a:r>
            <a:endParaRPr lang="en-US" sz="2400" dirty="0"/>
          </a:p>
        </p:txBody>
      </p:sp>
    </p:spTree>
    <p:extLst>
      <p:ext uri="{BB962C8B-B14F-4D97-AF65-F5344CB8AC3E}">
        <p14:creationId xmlns:p14="http://schemas.microsoft.com/office/powerpoint/2010/main" val="394042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Thursday/Friday</a:t>
            </a:r>
            <a:endParaRPr lang="en-US" dirty="0"/>
          </a:p>
        </p:txBody>
      </p:sp>
      <p:sp>
        <p:nvSpPr>
          <p:cNvPr id="3" name="Content Placeholder 2"/>
          <p:cNvSpPr>
            <a:spLocks noGrp="1"/>
          </p:cNvSpPr>
          <p:nvPr>
            <p:ph idx="1"/>
          </p:nvPr>
        </p:nvSpPr>
        <p:spPr/>
        <p:txBody>
          <a:bodyPr>
            <a:normAutofit/>
          </a:bodyPr>
          <a:lstStyle/>
          <a:p>
            <a:r>
              <a:rPr lang="en-US" sz="2400" dirty="0" smtClean="0"/>
              <a:t>Students will complete a study guide for the Unit 1 Test. Students can attend tutoring for help preparing for </a:t>
            </a:r>
            <a:r>
              <a:rPr lang="en-US" sz="2400" smtClean="0"/>
              <a:t>the test.  </a:t>
            </a:r>
            <a:endParaRPr lang="en-US" sz="2400" dirty="0"/>
          </a:p>
        </p:txBody>
      </p:sp>
    </p:spTree>
    <p:extLst>
      <p:ext uri="{BB962C8B-B14F-4D97-AF65-F5344CB8AC3E}">
        <p14:creationId xmlns:p14="http://schemas.microsoft.com/office/powerpoint/2010/main" val="38151211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18</TotalTime>
  <Words>345</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Gallery</vt:lpstr>
      <vt:lpstr>Week 8</vt:lpstr>
      <vt:lpstr>Activating prior knowledge…</vt:lpstr>
      <vt:lpstr>Which of the terms are you familiar with? Come up to the board and write a definition or explanation of the term (heck, you can even draw a picture)</vt:lpstr>
      <vt:lpstr>Based on the representations of Theseus below,  make a prediction about the text.  </vt:lpstr>
      <vt:lpstr>PowerPoint Presentation</vt:lpstr>
      <vt:lpstr>Essential Question – What obstacles and trials does Theseus face on his quest? Based on Thesus’ actions during the quest, how would he be characterized in comparison to other heroes we have studied in this unit?  </vt:lpstr>
      <vt:lpstr>Summarizer</vt:lpstr>
      <vt:lpstr>Thursday/Friday</vt:lpstr>
    </vt:vector>
  </TitlesOfParts>
  <Company>Douglas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8</dc:title>
  <dc:creator>Alicia Hembree</dc:creator>
  <cp:lastModifiedBy>Alicia Hembree</cp:lastModifiedBy>
  <cp:revision>3</cp:revision>
  <dcterms:created xsi:type="dcterms:W3CDTF">2017-09-25T17:02:53Z</dcterms:created>
  <dcterms:modified xsi:type="dcterms:W3CDTF">2017-09-25T17:21:15Z</dcterms:modified>
</cp:coreProperties>
</file>